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0" r:id="rId3"/>
    <p:sldId id="271" r:id="rId4"/>
    <p:sldId id="309" r:id="rId5"/>
    <p:sldId id="315" r:id="rId6"/>
    <p:sldId id="316" r:id="rId7"/>
    <p:sldId id="317" r:id="rId8"/>
    <p:sldId id="318" r:id="rId9"/>
    <p:sldId id="257" r:id="rId10"/>
    <p:sldId id="286" r:id="rId11"/>
    <p:sldId id="319" r:id="rId12"/>
    <p:sldId id="290" r:id="rId13"/>
    <p:sldId id="299" r:id="rId14"/>
    <p:sldId id="280" r:id="rId15"/>
    <p:sldId id="301" r:id="rId16"/>
    <p:sldId id="311" r:id="rId17"/>
    <p:sldId id="313" r:id="rId18"/>
    <p:sldId id="296" r:id="rId19"/>
    <p:sldId id="292" r:id="rId20"/>
    <p:sldId id="29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5A7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8B06-2092-4A7E-B2A7-B1D3813D8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05E23-A1CF-4C8E-9BBD-1AD18E2A7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E43FC-FEEA-4CAD-9AE7-8B5EE7DC6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6F94-A45A-46CC-A9D8-1B03CF8F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D6444-A7A4-4A57-8E03-AEE81805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51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F323-570E-492E-8704-FB7B1894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E8959-DF05-460D-BC05-9FEE060E7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AD46A-C9E2-4CFE-BA4D-AC6FB4780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467EB-38BF-468A-88A5-12FAF5C7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07FC-5A97-4B6A-892C-872CF3559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C5B40-A1DE-4BB0-BC07-286C5FB09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F5711-832A-486A-AA98-A473D8800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1660-A739-4B29-B208-978EDA7B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91EA8-BCE9-47FA-9B99-284761E8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1D9AE-09B3-4A46-B65B-14730161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7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35F5-A6A6-41C5-ABA2-94973C67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80"/>
            <a:ext cx="10515600" cy="10189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1C3E-3EBC-4266-AB74-3E35DF534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EF6DD-C49A-49BF-B3FA-0EAF413F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98F3A-3856-4E75-ABD8-B3F9D7DE0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40FC6-FE6C-4E91-BE88-9259737A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5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41A1-6BD4-44A6-844E-5A03F7E5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E62AD-C269-4090-93A4-5FC4CB597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CF3BB-BE50-4F1E-AEFD-BE61E516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8C972-4FF5-40D1-BDF5-91DBECAA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51565-136F-4B9B-80C5-32F98332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8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056C-5CE6-4818-8978-B4C1FD13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CE5BA-0047-436A-A7AB-A151D58C3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32DC5-018D-499F-92BD-750A63AC4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EDE51-6226-4E84-8AFE-AC32E8C2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36DBB-F8AD-4990-BCA6-D879EBFD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61AE1-049A-409F-854E-95D674C1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6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DA5F-2A93-4DB8-8EC0-357F13F1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25B24-AF6C-494D-A98A-6932774E9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80CC-357D-4607-8550-EF1AA5E8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ADE37-09B7-4EA3-9C95-E5F5076AB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38B50-8D8F-40D3-A4C7-181B0CAD4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136E61-5BC4-4873-979B-19BAA6CA0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17A51F-E117-4829-A3E5-3CA88A0D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7B904-78E4-4CDB-B4FF-EB8EEF0E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2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9158-A240-4553-A71D-E35B48525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80"/>
            <a:ext cx="10515600" cy="10506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C3930D-B695-43CF-BBCA-8E8E9D55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B330D2-EF21-4815-B8DD-73745E83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A4DA9F-5D22-419B-97C7-8904B715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7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8FEF2-01FD-4F2E-B42A-124B11AA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42C93-268F-4302-B383-F3AA160D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45CDC-2D0C-48F0-84DD-353DC42D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0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22EA-094B-48CF-9EBD-589D5B11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3921E-0339-4442-9098-72C259D83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2643A-1467-4E66-9B54-E1828E978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36D5F-00A7-453A-92CF-38B7F6A3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06FA-F94F-4D62-BDF5-96274ABE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CE44F-DDA2-4204-8EA1-A2F16891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4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5A2B-7B2D-4120-A0F4-8A63E200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266519-8C5E-4378-93CA-CF4F8CDFF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778D7-8A94-4C31-89DE-5EB0D9BE0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EBAF4-6C43-4714-ABFD-C3205B26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D603-EFED-4F8C-8DC0-341B5CC4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9A417-F9C8-4D34-946D-AF2294D4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9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F3364-E502-47D2-8999-8078DC74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36665-B46A-423D-A560-B1FC87AE5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FC5B7-8BF7-4B99-8BC8-7AFC54DAF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7AE15-67A5-4AA1-A796-6E160FBB311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4BD98-EF3D-4CC0-AB86-053324F2F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D0206-71D2-43FA-87FA-EB60161E5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4DEC-8208-446A-9E6D-0E3E6C2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8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ephidayatuloh.mail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aephidayatuloh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studio.com/resources/cheatsheet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www.worldometers.info/coronavirus" TargetMode="External"/><Relationship Id="rId7" Type="http://schemas.openxmlformats.org/officeDocument/2006/relationships/hyperlink" Target="data/dailynational.csv" TargetMode="External"/><Relationship Id="rId2" Type="http://schemas.openxmlformats.org/officeDocument/2006/relationships/hyperlink" Target="https://worldometer.info/coronaviru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bnpb-inacovid19.hub.arcgis.com/" TargetMode="External"/><Relationship Id="rId4" Type="http://schemas.openxmlformats.org/officeDocument/2006/relationships/hyperlink" Target="https://www.worldometers.info/world-population/" TargetMode="External"/><Relationship Id="rId9" Type="http://schemas.openxmlformats.org/officeDocument/2006/relationships/hyperlink" Target="data/world_covid.csv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pubs.com/aephidayatuloh/coviz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ephidayatuloh.mail@gmail.com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aephidayatulo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rpubs.com/aephidayatuloh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ephidayatuloh/coviz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aepstk/intror" TargetMode="External"/><Relationship Id="rId2" Type="http://schemas.openxmlformats.org/officeDocument/2006/relationships/hyperlink" Target="https://github.com/aephidayatuloh/coviz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76E3-9D29-4AB8-8C28-C74487497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2873" y="1233201"/>
            <a:ext cx="9189573" cy="1059898"/>
          </a:xfrm>
        </p:spPr>
        <p:txBody>
          <a:bodyPr>
            <a:noAutofit/>
          </a:bodyPr>
          <a:lstStyle/>
          <a:p>
            <a:pPr algn="l"/>
            <a:r>
              <a:rPr lang="en-US" sz="4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untuk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Pengelolaan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dan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BF4FCB9C-DB4A-43FA-84FD-C523A6AFB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7" y="1205492"/>
            <a:ext cx="1420489" cy="110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F80F2-86A8-46A4-8A73-AAC835B5F8BA}"/>
              </a:ext>
            </a:extLst>
          </p:cNvPr>
          <p:cNvSpPr txBox="1"/>
          <p:nvPr/>
        </p:nvSpPr>
        <p:spPr>
          <a:xfrm>
            <a:off x="680227" y="5478791"/>
            <a:ext cx="54157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Aep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Hidayatuloh</a:t>
            </a:r>
            <a:r>
              <a:rPr lang="en-US" sz="1600" dirty="0">
                <a:solidFill>
                  <a:srgbClr val="FFFF00"/>
                </a:solidFill>
              </a:rPr>
              <a:t> – Senior Data Analyst di </a:t>
            </a:r>
            <a:r>
              <a:rPr lang="en-US" sz="1600" dirty="0" err="1">
                <a:solidFill>
                  <a:srgbClr val="FFFF00"/>
                </a:solidFill>
              </a:rPr>
              <a:t>StarCore</a:t>
            </a:r>
            <a:r>
              <a:rPr lang="en-US" sz="1600" dirty="0">
                <a:solidFill>
                  <a:srgbClr val="FFFF00"/>
                </a:solidFill>
              </a:rPr>
              <a:t> Analytics </a:t>
            </a:r>
            <a:endParaRPr lang="en-US" sz="1400" dirty="0">
              <a:solidFill>
                <a:srgbClr val="FFFF00"/>
              </a:solidFill>
            </a:endParaRPr>
          </a:p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Email	: 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aephidayatuloh.mail@gmail.com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GitHub	: 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https://github.com/aephidayatuloh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04AAC-AAC0-4913-9D39-F76CE5661C77}"/>
              </a:ext>
            </a:extLst>
          </p:cNvPr>
          <p:cNvSpPr txBox="1"/>
          <p:nvPr/>
        </p:nvSpPr>
        <p:spPr>
          <a:xfrm>
            <a:off x="680227" y="3146530"/>
            <a:ext cx="58314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Studi</a:t>
            </a:r>
            <a:r>
              <a:rPr 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Kasus</a:t>
            </a:r>
            <a:r>
              <a:rPr 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Data COVID19</a:t>
            </a:r>
          </a:p>
          <a:p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20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Disampaikan</a:t>
            </a:r>
            <a:r>
              <a:rPr 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 pada </a:t>
            </a:r>
          </a:p>
          <a:p>
            <a:r>
              <a:rPr 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Webinar Kementerian Kesehatan </a:t>
            </a:r>
          </a:p>
          <a:p>
            <a:r>
              <a:rPr 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03 </a:t>
            </a:r>
            <a:r>
              <a:rPr lang="en-US" sz="20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Agustus</a:t>
            </a:r>
            <a:r>
              <a:rPr 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 2020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648E433-A30A-4D33-94A8-84AE2E9C53BD}"/>
              </a:ext>
            </a:extLst>
          </p:cNvPr>
          <p:cNvSpPr txBox="1">
            <a:spLocks/>
          </p:cNvSpPr>
          <p:nvPr/>
        </p:nvSpPr>
        <p:spPr>
          <a:xfrm>
            <a:off x="561449" y="241210"/>
            <a:ext cx="9189573" cy="1059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Pengenalan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6FE94-7041-4349-BC08-DE1376C6961C}"/>
              </a:ext>
            </a:extLst>
          </p:cNvPr>
          <p:cNvSpPr txBox="1"/>
          <p:nvPr/>
        </p:nvSpPr>
        <p:spPr>
          <a:xfrm>
            <a:off x="561449" y="2284191"/>
            <a:ext cx="83934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Visualisasi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 Data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31C5EE-04F8-4579-8E29-6FF53A8E4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89" y="3276182"/>
            <a:ext cx="4101484" cy="33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034E-C82A-4E0B-B27F-5E90BCDB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5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ggplot2 dan pipe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1F29D5-2198-4BD5-9C01-43E392D6C17B}"/>
              </a:ext>
            </a:extLst>
          </p:cNvPr>
          <p:cNvSpPr/>
          <p:nvPr/>
        </p:nvSpPr>
        <p:spPr>
          <a:xfrm>
            <a:off x="3122059" y="2110908"/>
            <a:ext cx="8231741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24292E"/>
                </a:solidFill>
                <a:latin typeface="-apple-system"/>
              </a:rPr>
              <a:t>Powerful data management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 </a:t>
            </a:r>
          </a:p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 and transformation in R became so easy</a:t>
            </a:r>
          </a:p>
        </p:txBody>
      </p:sp>
      <p:pic>
        <p:nvPicPr>
          <p:cNvPr id="3076" name="Picture 4" descr="Image result for dplyr pipe logo">
            <a:extLst>
              <a:ext uri="{FF2B5EF4-FFF2-40B4-BE49-F238E27FC236}">
                <a16:creationId xmlns:a16="http://schemas.microsoft.com/office/drawing/2014/main" id="{F7E6F934-24F9-40F5-BB5C-0EACB01CF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74" y="4669018"/>
            <a:ext cx="1645920" cy="190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033ED-2E31-4328-8CDE-588B334F6562}"/>
              </a:ext>
            </a:extLst>
          </p:cNvPr>
          <p:cNvSpPr/>
          <p:nvPr/>
        </p:nvSpPr>
        <p:spPr>
          <a:xfrm>
            <a:off x="3173037" y="4931049"/>
            <a:ext cx="71208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400" b="1" dirty="0">
                <a:solidFill>
                  <a:srgbClr val="24292E"/>
                </a:solidFill>
                <a:latin typeface="-apple-system"/>
              </a:rPr>
              <a:t>Pipeline in R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 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It’s the </a:t>
            </a: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And Then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5265B-530E-43B2-AA45-D636CC2027CB}"/>
              </a:ext>
            </a:extLst>
          </p:cNvPr>
          <p:cNvSpPr/>
          <p:nvPr/>
        </p:nvSpPr>
        <p:spPr>
          <a:xfrm>
            <a:off x="3828472" y="3529862"/>
            <a:ext cx="6842194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24292E"/>
                </a:solidFill>
                <a:latin typeface="-apple-system"/>
              </a:rPr>
              <a:t>Awesome Visualization</a:t>
            </a:r>
          </a:p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package for visualization in R</a:t>
            </a:r>
            <a:endParaRPr lang="en-US" sz="8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9EAF8-C803-4E1B-91A3-DA32B7E04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34" y="3266367"/>
            <a:ext cx="1645920" cy="1907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E1B47E-3EDA-45A6-8E8B-6B92E1709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03" y="1850505"/>
            <a:ext cx="1645920" cy="19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62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E15C-F87C-4ABA-B2FE-BD0C12E9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in R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3DD49-65EF-4216-BCD8-F792BCBE5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7" y="2405149"/>
            <a:ext cx="1814316" cy="2103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5A10F-E3BF-4419-8D56-0693D582AA14}"/>
              </a:ext>
            </a:extLst>
          </p:cNvPr>
          <p:cNvSpPr txBox="1"/>
          <p:nvPr/>
        </p:nvSpPr>
        <p:spPr>
          <a:xfrm>
            <a:off x="798775" y="4932218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Turn R code into REST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7779D1-D3BA-4F5A-B453-2C9709B37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07" y="2377440"/>
            <a:ext cx="1814422" cy="2103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505D1E-C0FB-4C92-B242-91E2AA6EF078}"/>
              </a:ext>
            </a:extLst>
          </p:cNvPr>
          <p:cNvSpPr txBox="1"/>
          <p:nvPr/>
        </p:nvSpPr>
        <p:spPr>
          <a:xfrm>
            <a:off x="2888307" y="4932218"/>
            <a:ext cx="181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 Interactive Web App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B70A67-18EF-43DE-B6F0-450C4565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29" y="2405149"/>
            <a:ext cx="1814424" cy="2103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F49285-A3EA-4FC2-9EEA-56BAF3C275A9}"/>
              </a:ext>
            </a:extLst>
          </p:cNvPr>
          <p:cNvSpPr txBox="1"/>
          <p:nvPr/>
        </p:nvSpPr>
        <p:spPr>
          <a:xfrm>
            <a:off x="5153529" y="5070717"/>
            <a:ext cx="181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Scraping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4FB520-EEAE-4B27-BD24-CF772F8B0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77" y="2377440"/>
            <a:ext cx="1814311" cy="2103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F61E21-FE6E-40A5-8EDA-590A2735C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53" y="2329142"/>
            <a:ext cx="1814424" cy="2103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A4CF3E-F6E9-4534-8007-E1721261EEE8}"/>
              </a:ext>
            </a:extLst>
          </p:cNvPr>
          <p:cNvSpPr txBox="1"/>
          <p:nvPr/>
        </p:nvSpPr>
        <p:spPr>
          <a:xfrm>
            <a:off x="7418751" y="5070717"/>
            <a:ext cx="181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Documentation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08B6DE-2AA4-40F6-B9CD-BD08013B2E12}"/>
              </a:ext>
            </a:extLst>
          </p:cNvPr>
          <p:cNvSpPr txBox="1"/>
          <p:nvPr/>
        </p:nvSpPr>
        <p:spPr>
          <a:xfrm>
            <a:off x="9682434" y="4932218"/>
            <a:ext cx="181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Interface to Python</a:t>
            </a:r>
          </a:p>
        </p:txBody>
      </p:sp>
    </p:spTree>
    <p:extLst>
      <p:ext uri="{BB962C8B-B14F-4D97-AF65-F5344CB8AC3E}">
        <p14:creationId xmlns:p14="http://schemas.microsoft.com/office/powerpoint/2010/main" val="1171776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4F2C7-575B-420B-9457-250A6AE2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0" y="1522133"/>
            <a:ext cx="5577840" cy="4306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E9F506-45A8-458D-A2FA-CB40513D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 Sheets</a:t>
            </a:r>
            <a:endParaRPr lang="en-US" sz="8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2E627-45CC-48E8-A050-28E8172B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61" y="2289747"/>
            <a:ext cx="5577840" cy="42861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FC6AF0-8B7F-46C9-9DFB-1E1653E2311A}"/>
              </a:ext>
            </a:extLst>
          </p:cNvPr>
          <p:cNvSpPr/>
          <p:nvPr/>
        </p:nvSpPr>
        <p:spPr>
          <a:xfrm>
            <a:off x="755070" y="6033254"/>
            <a:ext cx="4865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https://www.rstudio.com/resources/cheatsheets/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6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42067-8360-4BB0-876B-FE781CA3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Kasus</a:t>
            </a:r>
            <a:endParaRPr lang="en-US" sz="5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93CB7-42CF-4B10-AC9A-DD64762DF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6137" cy="183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diambil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diolah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www.worldometers.info/coronavirus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https://www.worldometers.info/world-population/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https://bnpb-inacovid19.hub.arcgis.com/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(API)</a:t>
            </a:r>
          </a:p>
        </p:txBody>
      </p:sp>
      <p:pic>
        <p:nvPicPr>
          <p:cNvPr id="1026" name="Picture 2" descr="Situasi Terkini Perkembangan Coronavirus Disease (COVID-19) 27 Mei ...">
            <a:extLst>
              <a:ext uri="{FF2B5EF4-FFF2-40B4-BE49-F238E27FC236}">
                <a16:creationId xmlns:a16="http://schemas.microsoft.com/office/drawing/2014/main" id="{9FADC772-6653-42A5-868F-9C1993F3E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883" y="1696936"/>
            <a:ext cx="5768995" cy="26637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69E5B-72A8-4884-8840-1B4923EA01AB}"/>
              </a:ext>
            </a:extLst>
          </p:cNvPr>
          <p:cNvSpPr txBox="1"/>
          <p:nvPr/>
        </p:nvSpPr>
        <p:spPr>
          <a:xfrm>
            <a:off x="7122695" y="4730562"/>
            <a:ext cx="3809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gambar</a:t>
            </a:r>
            <a:r>
              <a:rPr lang="en-US" sz="1400" dirty="0"/>
              <a:t>: https://covid19.kemenkes.go.id/</a:t>
            </a:r>
          </a:p>
        </p:txBody>
      </p:sp>
      <p:pic>
        <p:nvPicPr>
          <p:cNvPr id="23" name="Picture 4">
            <a:hlinkClick r:id="rId7" action="ppaction://hlinkfile"/>
            <a:extLst>
              <a:ext uri="{FF2B5EF4-FFF2-40B4-BE49-F238E27FC236}">
                <a16:creationId xmlns:a16="http://schemas.microsoft.com/office/drawing/2014/main" id="{9E70DFC5-A6F2-489B-85FF-D1898AC1A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75" y="3907602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9" action="ppaction://hlinkfile"/>
            <a:extLst>
              <a:ext uri="{FF2B5EF4-FFF2-40B4-BE49-F238E27FC236}">
                <a16:creationId xmlns:a16="http://schemas.microsoft.com/office/drawing/2014/main" id="{D5C4BEE9-1625-4FCE-BD7C-AEAAFB2B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22" y="3907602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2BC43-02D1-4F7C-B7CF-4A7DA3666B72}"/>
              </a:ext>
            </a:extLst>
          </p:cNvPr>
          <p:cNvSpPr txBox="1"/>
          <p:nvPr/>
        </p:nvSpPr>
        <p:spPr>
          <a:xfrm>
            <a:off x="932102" y="5535821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data/world_covid.csv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B4FF1-02BC-4234-BE21-94E973EB695D}"/>
              </a:ext>
            </a:extLst>
          </p:cNvPr>
          <p:cNvSpPr txBox="1"/>
          <p:nvPr/>
        </p:nvSpPr>
        <p:spPr>
          <a:xfrm>
            <a:off x="3505255" y="5535821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data/dailynational.csv</a:t>
            </a:r>
          </a:p>
        </p:txBody>
      </p:sp>
    </p:spTree>
    <p:extLst>
      <p:ext uri="{BB962C8B-B14F-4D97-AF65-F5344CB8AC3E}">
        <p14:creationId xmlns:p14="http://schemas.microsoft.com/office/powerpoint/2010/main" val="414044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034E-C82A-4E0B-B27F-5E90BCDB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sz="5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COVID19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10A05-26B6-4D5B-AECC-873893B8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35" y="2532246"/>
            <a:ext cx="3505198" cy="21031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AEFB9-3965-435B-9D7B-B8869823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69" y="2532246"/>
            <a:ext cx="3497517" cy="21031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EAFECC-5F3B-4356-AAE3-75BF33539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217" y="2532246"/>
            <a:ext cx="3339567" cy="21031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0337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ADA1-199F-4887-B56B-46419FF4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800" b="1" dirty="0">
                <a:solidFill>
                  <a:prstClr val="white">
                    <a:lumMod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7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sz="7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#1</a:t>
            </a:r>
            <a:r>
              <a:rPr lang="en-US" sz="8800" b="1" dirty="0">
                <a:solidFill>
                  <a:prstClr val="white">
                    <a:lumMod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82D04-6956-4C03-8A7B-73D413357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972687"/>
            <a:ext cx="7589520" cy="45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0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ADA1-199F-4887-B56B-46419FF4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800" b="1" dirty="0">
                <a:solidFill>
                  <a:prstClr val="white">
                    <a:lumMod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7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sz="7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#2</a:t>
            </a:r>
            <a:r>
              <a:rPr lang="en-US" sz="8800" b="1" dirty="0">
                <a:solidFill>
                  <a:prstClr val="white">
                    <a:lumMod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D57D35-3035-4472-8E05-13243FAD6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2008584"/>
            <a:ext cx="8046720" cy="43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7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ADA1-199F-4887-B56B-46419FF4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800" b="1" dirty="0">
                <a:solidFill>
                  <a:prstClr val="white">
                    <a:lumMod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7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sz="7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#3</a:t>
            </a:r>
            <a:r>
              <a:rPr lang="en-US" sz="8800" b="1" dirty="0">
                <a:solidFill>
                  <a:prstClr val="white">
                    <a:lumMod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A5489-578F-444F-BA46-0E16D713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72323"/>
            <a:ext cx="7589520" cy="45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FEC0-0F77-449D-BBF0-612A3898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Lets</a:t>
            </a:r>
            <a:b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7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}!</a:t>
            </a:r>
            <a:endParaRPr lang="en-US"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A2721-F6B1-4D5B-88D4-5D84F0DD1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https://rpubs.com/aephidayatuloh/kemenkes-coviz/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445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FEC0-0F77-449D-BBF0-612A3898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b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7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7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US" sz="8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A2721-F6B1-4D5B-88D4-5D84F0DD1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8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0BF7B1-35EE-4B42-ACE5-432AE968BCED}"/>
              </a:ext>
            </a:extLst>
          </p:cNvPr>
          <p:cNvSpPr/>
          <p:nvPr/>
        </p:nvSpPr>
        <p:spPr>
          <a:xfrm>
            <a:off x="4449914" y="0"/>
            <a:ext cx="7742085" cy="6858000"/>
          </a:xfrm>
          <a:prstGeom prst="rect">
            <a:avLst/>
          </a:prstGeom>
          <a:solidFill>
            <a:srgbClr val="5A7DE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FEC0-0F77-449D-BBF0-612A3898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32" y="529240"/>
            <a:ext cx="11873352" cy="1018903"/>
          </a:xfrm>
        </p:spPr>
        <p:txBody>
          <a:bodyPr>
            <a:normAutofit fontScale="90000"/>
          </a:bodyPr>
          <a:lstStyle/>
          <a:p>
            <a:r>
              <a:rPr lang="en-US" sz="107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Aep</a:t>
            </a:r>
            <a:r>
              <a:rPr lang="en-US" sz="7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Hidayatuloh, </a:t>
            </a:r>
            <a:r>
              <a:rPr lang="en-US" sz="7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S.Stat</a:t>
            </a:r>
            <a:endParaRPr lang="en-US" sz="8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C4A42214-FBAB-44D3-944C-BCCF7090A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3288"/>
              </p:ext>
            </p:extLst>
          </p:nvPr>
        </p:nvGraphicFramePr>
        <p:xfrm>
          <a:off x="4652210" y="2101514"/>
          <a:ext cx="7539789" cy="32044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1">
                  <a:extLst>
                    <a:ext uri="{9D8B030D-6E8A-4147-A177-3AD203B41FA5}">
                      <a16:colId xmlns:a16="http://schemas.microsoft.com/office/drawing/2014/main" val="3609914964"/>
                    </a:ext>
                  </a:extLst>
                </a:gridCol>
                <a:gridCol w="6320588">
                  <a:extLst>
                    <a:ext uri="{9D8B030D-6E8A-4147-A177-3AD203B41FA5}">
                      <a16:colId xmlns:a16="http://schemas.microsoft.com/office/drawing/2014/main" val="917082477"/>
                    </a:ext>
                  </a:extLst>
                </a:gridCol>
              </a:tblGrid>
              <a:tr h="3835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Pendidikan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Sarjana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Statistika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Departemen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Statistika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FMIPA IPB University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3798254"/>
                  </a:ext>
                </a:extLst>
              </a:tr>
              <a:tr h="383539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Pengalaman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Statistician &amp; App Developer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- PT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Ganesha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Cipta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Informatika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44803306"/>
                  </a:ext>
                </a:extLst>
              </a:tr>
              <a:tr h="38353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Customer Value Management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PT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Asuransi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Jiwa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Sequislife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99181153"/>
                  </a:ext>
                </a:extLst>
              </a:tr>
              <a:tr h="73807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Senior Data Analyst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-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StarCore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Analytics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29170737"/>
                  </a:ext>
                </a:extLst>
              </a:tr>
              <a:tr h="3835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GitHub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https://github.com/aephidayatuloh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16537249"/>
                  </a:ext>
                </a:extLst>
              </a:tr>
              <a:tr h="3835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Email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aephidayatuloh.mail@gmail.com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17595755"/>
                  </a:ext>
                </a:extLst>
              </a:tr>
              <a:tr h="383539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Rpubs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https://rpubs.com/aephidayatuloh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3422189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461C21D-1A37-437D-BAA2-33E003AEB32C}"/>
              </a:ext>
            </a:extLst>
          </p:cNvPr>
          <p:cNvSpPr txBox="1"/>
          <p:nvPr/>
        </p:nvSpPr>
        <p:spPr>
          <a:xfrm>
            <a:off x="5925083" y="5875963"/>
            <a:ext cx="2484623" cy="86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Belajar</a:t>
            </a: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GNU</a:t>
            </a:r>
          </a:p>
          <a:p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 Indonesia</a:t>
            </a:r>
            <a:endParaRPr lang="en-US" sz="32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246219-D83B-4B7F-AABA-1914188C7C35}"/>
              </a:ext>
            </a:extLst>
          </p:cNvPr>
          <p:cNvGrpSpPr/>
          <p:nvPr/>
        </p:nvGrpSpPr>
        <p:grpSpPr>
          <a:xfrm>
            <a:off x="5995187" y="5308749"/>
            <a:ext cx="3144196" cy="615553"/>
            <a:chOff x="3829050" y="4831314"/>
            <a:chExt cx="3144196" cy="615553"/>
          </a:xfrm>
        </p:grpSpPr>
        <p:pic>
          <p:nvPicPr>
            <p:cNvPr id="1026" name="Picture 2" descr="Hasil gambar untuk telegram logo&quot;">
              <a:extLst>
                <a:ext uri="{FF2B5EF4-FFF2-40B4-BE49-F238E27FC236}">
                  <a16:creationId xmlns:a16="http://schemas.microsoft.com/office/drawing/2014/main" id="{EC2E127C-0853-47AC-9B34-F2A39A739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050" y="4880207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B38A08-77CF-4FF1-95E4-CE8A2C38A1CA}"/>
                </a:ext>
              </a:extLst>
            </p:cNvPr>
            <p:cNvSpPr txBox="1"/>
            <p:nvPr/>
          </p:nvSpPr>
          <p:spPr>
            <a:xfrm>
              <a:off x="4369072" y="4831314"/>
              <a:ext cx="260417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telegram community </a:t>
              </a:r>
            </a:p>
            <a:p>
              <a:r>
                <a:rPr lang="en-US" sz="1600" dirty="0"/>
                <a:t>https://t.me/GNURIndonesia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C49FC-64A4-4036-989C-A4AAE40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1542" y="6356350"/>
            <a:ext cx="2743200" cy="365125"/>
          </a:xfrm>
        </p:spPr>
        <p:txBody>
          <a:bodyPr/>
          <a:lstStyle/>
          <a:p>
            <a:fld id="{85BF4DEC-8208-446A-9E6D-0E3E6C2BB421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1BA270-2D11-4FB4-9232-761436181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1" r="8346" b="9031"/>
          <a:stretch/>
        </p:blipFill>
        <p:spPr>
          <a:xfrm>
            <a:off x="0" y="2101515"/>
            <a:ext cx="4449914" cy="4772051"/>
          </a:xfrm>
        </p:spPr>
      </p:pic>
      <p:pic>
        <p:nvPicPr>
          <p:cNvPr id="7" name="Picture 2" descr="GitHub - indo-r/logo">
            <a:extLst>
              <a:ext uri="{FF2B5EF4-FFF2-40B4-BE49-F238E27FC236}">
                <a16:creationId xmlns:a16="http://schemas.microsoft.com/office/drawing/2014/main" id="{331022B3-8910-476D-B2CD-8E30326D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54" y="5263840"/>
            <a:ext cx="1047273" cy="120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515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FEC0-0F77-449D-BBF0-612A3898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800" b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8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8800" b="1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A2721-F6B1-4D5B-88D4-5D84F0DD1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1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E706-0DFC-4C3A-A08D-EEC71C2F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>
                <a:solidFill>
                  <a:prstClr val="white">
                    <a:lumMod val="65000"/>
                  </a:prstClr>
                </a:solidFill>
              </a:rPr>
              <a:t>{</a:t>
            </a:r>
            <a:r>
              <a:rPr lang="en-US" sz="5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Prasyarat</a:t>
            </a:r>
            <a:r>
              <a:rPr lang="en-US" sz="6600" b="1" dirty="0">
                <a:solidFill>
                  <a:prstClr val="white">
                    <a:lumMod val="65000"/>
                  </a:prstClr>
                </a:solidFill>
              </a:rPr>
              <a:t>}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3A2D-7A8E-4107-87D7-53D8D105D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72157"/>
          </a:xfrm>
        </p:spPr>
        <p:txBody>
          <a:bodyPr>
            <a:normAutofit lnSpcReduction="10000"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Koneksi</a:t>
            </a:r>
            <a:r>
              <a:rPr lang="en-US" b="1" dirty="0">
                <a:solidFill>
                  <a:srgbClr val="0070C0"/>
                </a:solidFill>
              </a:rPr>
              <a:t> Internet</a:t>
            </a:r>
          </a:p>
          <a:p>
            <a:r>
              <a:rPr lang="en-US" b="1" dirty="0">
                <a:solidFill>
                  <a:srgbClr val="0070C0"/>
                </a:solidFill>
              </a:rPr>
              <a:t>Software Installed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 program [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RStudio [</a:t>
            </a:r>
            <a:r>
              <a:rPr lang="en-US" dirty="0">
                <a:hlinkClick r:id="rId3"/>
              </a:rPr>
              <a:t>https://www.rstudio.com/products/rstudio/download/</a:t>
            </a:r>
            <a:r>
              <a:rPr lang="en-US" dirty="0"/>
              <a:t>]</a:t>
            </a:r>
          </a:p>
          <a:p>
            <a:r>
              <a:rPr lang="en-US" b="1" dirty="0">
                <a:solidFill>
                  <a:srgbClr val="0070C0"/>
                </a:solidFill>
              </a:rPr>
              <a:t>R Packages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ggplot2		: </a:t>
            </a:r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"</a:t>
            </a:r>
            <a:r>
              <a:rPr lang="en-US" dirty="0" err="1">
                <a:solidFill>
                  <a:srgbClr val="00B050"/>
                </a:solidFill>
              </a:rPr>
              <a:t>tidyverse</a:t>
            </a:r>
            <a:r>
              <a:rPr lang="en-US" dirty="0">
                <a:solidFill>
                  <a:srgbClr val="00B050"/>
                </a:solidFill>
              </a:rPr>
              <a:t>"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scales		: </a:t>
            </a:r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"scales"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401638" lvl="2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jalankan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/>
              <a:t>(c(</a:t>
            </a:r>
            <a:r>
              <a:rPr lang="en-US" dirty="0">
                <a:solidFill>
                  <a:srgbClr val="00B050"/>
                </a:solidFill>
              </a:rPr>
              <a:t>"</a:t>
            </a:r>
            <a:r>
              <a:rPr lang="en-US" dirty="0" err="1">
                <a:solidFill>
                  <a:srgbClr val="00B050"/>
                </a:solidFill>
              </a:rPr>
              <a:t>tidyverse</a:t>
            </a:r>
            <a:r>
              <a:rPr lang="en-US" dirty="0">
                <a:solidFill>
                  <a:srgbClr val="00B050"/>
                </a:solidFill>
              </a:rPr>
              <a:t>", "scales"</a:t>
            </a:r>
            <a:r>
              <a:rPr lang="en-US" dirty="0"/>
              <a:t>)) </a:t>
            </a:r>
            <a:r>
              <a:rPr lang="en-US" dirty="0" err="1"/>
              <a:t>untuk</a:t>
            </a:r>
            <a:r>
              <a:rPr lang="en-US" dirty="0"/>
              <a:t> install package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pPr marL="401638" lvl="2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Data &amp; Code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Download </a:t>
            </a:r>
            <a:r>
              <a:rPr lang="en-US" dirty="0" err="1"/>
              <a:t>dari</a:t>
            </a:r>
            <a:r>
              <a:rPr lang="en-US" dirty="0"/>
              <a:t> [</a:t>
            </a:r>
            <a:r>
              <a:rPr lang="en-US" dirty="0">
                <a:hlinkClick r:id="rId4"/>
              </a:rPr>
              <a:t>https://github.com/aephidayatuloh/kemenkes-coviz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1661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BC101-2787-44A4-B82C-BF08A7207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5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Pengenalan</a:t>
            </a:r>
            <a:r>
              <a:rPr lang="en-US" sz="185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5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85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5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mengelola</a:t>
            </a:r>
            <a:r>
              <a:rPr lang="en-US" sz="185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85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sz="185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US" sz="5500" b="1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sz="7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Source code, data dan file </a:t>
            </a:r>
            <a:r>
              <a:rPr lang="en-US" sz="48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presentasi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dapat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diperoleh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di </a:t>
            </a:r>
          </a:p>
          <a:p>
            <a:pPr marL="457200" lvl="1" indent="0">
              <a:buNone/>
            </a:pP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https://github.com/aephidayatuloh/kemenkes-coviz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48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Artikel</a:t>
            </a:r>
            <a:endParaRPr 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https://rpubs.com/aephidayatuloh/kemenkes-coviz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https://bookdown.org/aepstk/intror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(draft, chapter 2 &amp; 3)</a:t>
            </a:r>
          </a:p>
          <a:p>
            <a:pPr marL="457200" lvl="1" indent="-457200">
              <a:buNone/>
            </a:pPr>
            <a:r>
              <a:rPr lang="en-US" sz="48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Referensi</a:t>
            </a:r>
            <a:endParaRPr 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57200" lvl="1" indent="6350">
              <a:buNone/>
            </a:pP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Wickham, H. 2020. </a:t>
            </a:r>
            <a:r>
              <a:rPr lang="en-US" sz="48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ggplot2: Elegant Graphics for Data Analysis Third Edition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 https://ggplot2-book.org/.</a:t>
            </a:r>
          </a:p>
          <a:p>
            <a:pPr marL="457200" lvl="1" indent="6350">
              <a:buNone/>
            </a:pPr>
            <a:r>
              <a:rPr lang="en-US" sz="48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Grolemund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G &amp; Wickham, H. 2020. </a:t>
            </a:r>
            <a:r>
              <a:rPr lang="en-US" sz="48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 For Data Science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 https://r4ds.had.co.nz.</a:t>
            </a:r>
          </a:p>
          <a:p>
            <a:pPr marL="457200" lvl="1" indent="6350">
              <a:buNone/>
            </a:pPr>
            <a:endParaRPr 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sz="1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C32C7-C5DD-4D36-A456-24A8BCCD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Objektif</a:t>
            </a:r>
            <a:endParaRPr lang="en-US" sz="5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2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R">
            <a:extLst>
              <a:ext uri="{FF2B5EF4-FFF2-40B4-BE49-F238E27FC236}">
                <a16:creationId xmlns:a16="http://schemas.microsoft.com/office/drawing/2014/main" id="{7DECD14B-4AA0-4435-AFF1-7441272F0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974" y="1163217"/>
            <a:ext cx="294957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Studio logo">
            <a:extLst>
              <a:ext uri="{FF2B5EF4-FFF2-40B4-BE49-F238E27FC236}">
                <a16:creationId xmlns:a16="http://schemas.microsoft.com/office/drawing/2014/main" id="{D8ACCB02-C5C9-4EDC-926B-296E77CF0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771" y="4569796"/>
            <a:ext cx="4426456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8978DA05-FFD9-4D35-91E5-EDE93B7D7EFA}"/>
              </a:ext>
            </a:extLst>
          </p:cNvPr>
          <p:cNvSpPr/>
          <p:nvPr/>
        </p:nvSpPr>
        <p:spPr>
          <a:xfrm>
            <a:off x="5798126" y="2015547"/>
            <a:ext cx="595745" cy="581339"/>
          </a:xfrm>
          <a:prstGeom prst="plus">
            <a:avLst>
              <a:gd name="adj" fmla="val 369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6175A9D-E79B-49AC-9662-FD8D0B17A807}"/>
              </a:ext>
            </a:extLst>
          </p:cNvPr>
          <p:cNvSpPr/>
          <p:nvPr/>
        </p:nvSpPr>
        <p:spPr>
          <a:xfrm>
            <a:off x="5798127" y="3928605"/>
            <a:ext cx="595745" cy="581339"/>
          </a:xfrm>
          <a:prstGeom prst="plus">
            <a:avLst>
              <a:gd name="adj" fmla="val 369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F5DEC0-1CCE-4B3F-81D2-788CABE24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52" y="1163217"/>
            <a:ext cx="19721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0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EF50A7-5761-4DB6-9730-DC88EE884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1" y="1737360"/>
            <a:ext cx="5333506" cy="2834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A1C37-8CF3-48E7-A0FD-680C13D3C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54" y="1737360"/>
            <a:ext cx="5333506" cy="28346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F3CD445-2224-423D-851E-AC63A5BF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dan RStudio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1F8F-2792-43A6-BABB-BFA62FCEC301}"/>
              </a:ext>
            </a:extLst>
          </p:cNvPr>
          <p:cNvSpPr txBox="1"/>
          <p:nvPr/>
        </p:nvSpPr>
        <p:spPr>
          <a:xfrm>
            <a:off x="2793460" y="4673539"/>
            <a:ext cx="71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GUI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DFF15-4A12-4951-8910-189899695270}"/>
              </a:ext>
            </a:extLst>
          </p:cNvPr>
          <p:cNvSpPr txBox="1"/>
          <p:nvPr/>
        </p:nvSpPr>
        <p:spPr>
          <a:xfrm>
            <a:off x="8382207" y="4673539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Rstudio</a:t>
            </a:r>
            <a:r>
              <a:rPr lang="en-US" dirty="0"/>
              <a:t> IDE</a:t>
            </a:r>
          </a:p>
        </p:txBody>
      </p:sp>
    </p:spTree>
    <p:extLst>
      <p:ext uri="{BB962C8B-B14F-4D97-AF65-F5344CB8AC3E}">
        <p14:creationId xmlns:p14="http://schemas.microsoft.com/office/powerpoint/2010/main" val="35987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547B0-8A16-46D7-8BA7-81BED275F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3"/>
          <a:stretch/>
        </p:blipFill>
        <p:spPr>
          <a:xfrm>
            <a:off x="773353" y="2507673"/>
            <a:ext cx="10229659" cy="31311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8C069B-B110-423E-B60C-C1E9579B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dan RStudio 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6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82B0-1323-4428-B6C7-A51E44C3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Objek</a:t>
            </a:r>
            <a:r>
              <a:rPr lang="en-US" sz="4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di 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F6F68-F91A-4579-A508-E746A3CF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01445"/>
            <a:ext cx="8686800" cy="50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6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E15C-F87C-4ABA-B2FE-BD0C12E9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R, File dan DBMS</a:t>
            </a:r>
            <a:endParaRPr lang="en-US" sz="4400" dirty="0"/>
          </a:p>
        </p:txBody>
      </p:sp>
      <p:sp>
        <p:nvSpPr>
          <p:cNvPr id="4" name="AutoShape 2" descr="Image result for sql server">
            <a:extLst>
              <a:ext uri="{FF2B5EF4-FFF2-40B4-BE49-F238E27FC236}">
                <a16:creationId xmlns:a16="http://schemas.microsoft.com/office/drawing/2014/main" id="{2C88B3B6-A87C-46A4-A2C3-60A694E79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5073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868" name="Picture 4" descr="Image result for sql server">
            <a:extLst>
              <a:ext uri="{FF2B5EF4-FFF2-40B4-BE49-F238E27FC236}">
                <a16:creationId xmlns:a16="http://schemas.microsoft.com/office/drawing/2014/main" id="{1EF9FC62-FD20-4BD0-9EE3-2463A0F32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59" y="5515184"/>
            <a:ext cx="1828800" cy="45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Image result for mysql">
            <a:extLst>
              <a:ext uri="{FF2B5EF4-FFF2-40B4-BE49-F238E27FC236}">
                <a16:creationId xmlns:a16="http://schemas.microsoft.com/office/drawing/2014/main" id="{D731E180-0F4A-493F-A4F4-AC82095A6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472" y="1885070"/>
            <a:ext cx="1828800" cy="94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postgresql">
            <a:extLst>
              <a:ext uri="{FF2B5EF4-FFF2-40B4-BE49-F238E27FC236}">
                <a16:creationId xmlns:a16="http://schemas.microsoft.com/office/drawing/2014/main" id="{ED454B3C-5EDB-4088-8942-B7FE2264E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244" y="5328942"/>
            <a:ext cx="1828800" cy="83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sqlite">
            <a:extLst>
              <a:ext uri="{FF2B5EF4-FFF2-40B4-BE49-F238E27FC236}">
                <a16:creationId xmlns:a16="http://schemas.microsoft.com/office/drawing/2014/main" id="{0F36B56E-61B4-4371-B52E-34084F93C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7" b="20096"/>
          <a:stretch/>
        </p:blipFill>
        <p:spPr bwMode="auto">
          <a:xfrm>
            <a:off x="4771244" y="1969171"/>
            <a:ext cx="1828800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mongodb">
            <a:extLst>
              <a:ext uri="{FF2B5EF4-FFF2-40B4-BE49-F238E27FC236}">
                <a16:creationId xmlns:a16="http://schemas.microsoft.com/office/drawing/2014/main" id="{F8FC18F6-BA36-4E7F-A2C5-7DE16D4FA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472" y="5488042"/>
            <a:ext cx="1828800" cy="48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oracle db logo">
            <a:extLst>
              <a:ext uri="{FF2B5EF4-FFF2-40B4-BE49-F238E27FC236}">
                <a16:creationId xmlns:a16="http://schemas.microsoft.com/office/drawing/2014/main" id="{B07E661E-6BE4-457D-8625-7B04879D7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4179258"/>
            <a:ext cx="1828800" cy="9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80" name="Picture 16" descr="Image result for mariadb logo">
            <a:extLst>
              <a:ext uri="{FF2B5EF4-FFF2-40B4-BE49-F238E27FC236}">
                <a16:creationId xmlns:a16="http://schemas.microsoft.com/office/drawing/2014/main" id="{9BAF9686-98D3-4DE2-9D9D-50A0D9FE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472" y="3966077"/>
            <a:ext cx="1828800" cy="5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82" name="Picture 18" descr="Image result for microsoft access logo transparent">
            <a:extLst>
              <a:ext uri="{FF2B5EF4-FFF2-40B4-BE49-F238E27FC236}">
                <a16:creationId xmlns:a16="http://schemas.microsoft.com/office/drawing/2014/main" id="{46B510DA-78D9-4F45-A4E4-A10210071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59" y="3895070"/>
            <a:ext cx="1828800" cy="88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84" name="Picture 20" descr="Image result for db2 logo transparent">
            <a:extLst>
              <a:ext uri="{FF2B5EF4-FFF2-40B4-BE49-F238E27FC236}">
                <a16:creationId xmlns:a16="http://schemas.microsoft.com/office/drawing/2014/main" id="{209E53F3-2C1B-4CAE-A97A-E37669979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85" y="2151575"/>
            <a:ext cx="1828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86" name="Picture 22" descr="Image result for hadoop logo transparent">
            <a:extLst>
              <a:ext uri="{FF2B5EF4-FFF2-40B4-BE49-F238E27FC236}">
                <a16:creationId xmlns:a16="http://schemas.microsoft.com/office/drawing/2014/main" id="{1D5C65C8-B366-45FA-AF73-A204530F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85" y="3363876"/>
            <a:ext cx="1828800" cy="47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88" name="Picture 24" descr="Image result for bigquery">
            <a:extLst>
              <a:ext uri="{FF2B5EF4-FFF2-40B4-BE49-F238E27FC236}">
                <a16:creationId xmlns:a16="http://schemas.microsoft.com/office/drawing/2014/main" id="{74F66633-FC6A-4A99-8B06-EDC28BB1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85" y="5419834"/>
            <a:ext cx="1828800" cy="62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oogle sheets logo | Putri Chairina">
            <a:extLst>
              <a:ext uri="{FF2B5EF4-FFF2-40B4-BE49-F238E27FC236}">
                <a16:creationId xmlns:a16="http://schemas.microsoft.com/office/drawing/2014/main" id="{72BD4D76-243F-440E-92BF-55F64A14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92" y="2128178"/>
            <a:ext cx="1828800" cy="83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sv Icon of Flat style - Available in SVG, PNG, EPS, AI &amp; Icon fonts">
            <a:extLst>
              <a:ext uri="{FF2B5EF4-FFF2-40B4-BE49-F238E27FC236}">
                <a16:creationId xmlns:a16="http://schemas.microsoft.com/office/drawing/2014/main" id="{3244DE0F-8457-419A-8337-D423A50F2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6" y="1957762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dmond - Figure_5e_FemaleTrackAngles_Fandino_Haverkamp_et_al_2019.xlsx">
            <a:extLst>
              <a:ext uri="{FF2B5EF4-FFF2-40B4-BE49-F238E27FC236}">
                <a16:creationId xmlns:a16="http://schemas.microsoft.com/office/drawing/2014/main" id="{62D16595-BF55-477B-9F14-426CF66CE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96" y="379319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Json file - Free interface icons">
            <a:extLst>
              <a:ext uri="{FF2B5EF4-FFF2-40B4-BE49-F238E27FC236}">
                <a16:creationId xmlns:a16="http://schemas.microsoft.com/office/drawing/2014/main" id="{9E7488E1-51B6-4398-8EBD-D26C52B1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24260"/>
            <a:ext cx="1828800" cy="96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ache Spark - Wikipedia">
            <a:extLst>
              <a:ext uri="{FF2B5EF4-FFF2-40B4-BE49-F238E27FC236}">
                <a16:creationId xmlns:a16="http://schemas.microsoft.com/office/drawing/2014/main" id="{A37EE614-E337-4CB2-AA59-3946598E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84" y="3781290"/>
            <a:ext cx="164592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31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20889</TotalTime>
  <Words>518</Words>
  <Application>Microsoft Office PowerPoint</Application>
  <PresentationFormat>Widescreen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Arial</vt:lpstr>
      <vt:lpstr>Arial Black</vt:lpstr>
      <vt:lpstr>Calibri</vt:lpstr>
      <vt:lpstr>Calibri Light</vt:lpstr>
      <vt:lpstr>Office Theme</vt:lpstr>
      <vt:lpstr>untuk Pengelolaan dan</vt:lpstr>
      <vt:lpstr>Aep  Hidayatuloh, S.Stat</vt:lpstr>
      <vt:lpstr>{Prasyarat}</vt:lpstr>
      <vt:lpstr>Objektif</vt:lpstr>
      <vt:lpstr>PowerPoint Presentation</vt:lpstr>
      <vt:lpstr>R dan RStudio </vt:lpstr>
      <vt:lpstr>R dan RStudio </vt:lpstr>
      <vt:lpstr>Objek Data di R</vt:lpstr>
      <vt:lpstr>R, File dan DBMS</vt:lpstr>
      <vt:lpstr>dplyr, ggplot2 dan pipe</vt:lpstr>
      <vt:lpstr>More in R</vt:lpstr>
      <vt:lpstr>Cheat Sheets</vt:lpstr>
      <vt:lpstr>Studi Kasus</vt:lpstr>
      <vt:lpstr>Visualisasi COVID19</vt:lpstr>
      <vt:lpstr>{Visualisasi #1}</vt:lpstr>
      <vt:lpstr>{Visualisasi #2}</vt:lpstr>
      <vt:lpstr>{Visualisasi #3}</vt:lpstr>
      <vt:lpstr>Lets  {Code}!</vt:lpstr>
      <vt:lpstr>??? {Q &amp; A}</vt:lpstr>
      <vt:lpstr> ThankQ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</dc:title>
  <dc:creator>aef.stk@gmail.com</dc:creator>
  <cp:lastModifiedBy>aef.stk@gmail.com</cp:lastModifiedBy>
  <cp:revision>341</cp:revision>
  <dcterms:created xsi:type="dcterms:W3CDTF">2019-03-21T01:35:59Z</dcterms:created>
  <dcterms:modified xsi:type="dcterms:W3CDTF">2020-07-29T02:26:27Z</dcterms:modified>
</cp:coreProperties>
</file>